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CygsMSHgR9mTKa+kg/c1eRmwW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9D1DD4-6D18-451D-BB6E-83F5EA1E45E3}">
  <a:tblStyle styleId="{2E9D1DD4-6D18-451D-BB6E-83F5EA1E45E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D137652-9E3F-47CE-890F-33DD83E4A76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c58e6d4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19c58e6d441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c58e6d44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19c58e6d441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c58e6d44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19c58e6d441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c58e6d44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19c58e6d441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9c58e6d44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9c58e6d441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c58e6d44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19c58e6d441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9c58e6d44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19c58e6d441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9c58e6d44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19c58e6d441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c58e6d44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19c58e6d441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9c58e6d44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19c58e6d441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9c58e6d441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19c58e6d441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9c58e6d44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19c58e6d441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9c58e6d441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19c58e6d441_1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9c58e6d441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19c58e6d441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b39a0a474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19b39a0a474_1_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b39a0a474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19b39a0a474_1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b39a0a474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9b39a0a474_1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b39a0a474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19b39a0a474_1_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c58e6d4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19c58e6d44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9b39a0a474_1_148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19b39a0a474_1_148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19b39a0a474_1_148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g19b39a0a474_1_148"/>
          <p:cNvSpPr txBox="1"/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2" name="Google Shape;22;g19b39a0a474_1_148"/>
          <p:cNvSpPr txBox="1"/>
          <p:nvPr>
            <p:ph idx="1" type="body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g19b39a0a474_1_148"/>
          <p:cNvSpPr txBox="1"/>
          <p:nvPr>
            <p:ph idx="12" type="sldNum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-T3iPF2iEJZtZEtO0LXS9AcUKRfQq_s7/view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://drive.google.com/file/d/1SYpijiemOoq5O5wBSxy7TnYZfdEg4CGu/view" TargetMode="External"/><Relationship Id="rId8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204716" y="0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IN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Build-a-thon: AI/ML Driven Low Latency Closed Loop Control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1758" y="967555"/>
            <a:ext cx="11988000" cy="579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92" y="1272027"/>
            <a:ext cx="2471238" cy="523200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30246" y="5010595"/>
            <a:ext cx="9080242" cy="1521577"/>
          </a:xfrm>
          <a:prstGeom prst="roundRect">
            <a:avLst>
              <a:gd fmla="val 7235" name="adj"/>
            </a:avLst>
          </a:prstGeom>
          <a:solidFill>
            <a:srgbClr val="B7DEED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527379" y="5539929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Dr. Sk Subidh Ali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Professor(Mentor)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2679288" y="5537581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Debanka Giri</a:t>
            </a:r>
            <a:endParaRPr b="1" i="0" sz="1400" u="none" cap="none" strike="noStrike">
              <a:solidFill>
                <a:srgbClr val="2C3A5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Project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Delhi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4805152" y="5535236"/>
            <a:ext cx="2222691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Sudev Kumar Padhi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Research Scholar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7148579" y="5535235"/>
            <a:ext cx="1892449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Mr. Mohit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B.Tech Student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IIT Bhilai</a:t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3566995" y="5066350"/>
            <a:ext cx="3345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600" u="none" cap="none" strike="noStrike">
                <a:solidFill>
                  <a:srgbClr val="2C3A54"/>
                </a:solidFill>
                <a:latin typeface="Cambria"/>
                <a:ea typeface="Cambria"/>
                <a:cs typeface="Cambria"/>
                <a:sym typeface="Cambria"/>
              </a:rPr>
              <a:t>Team Members(AI_ML_SSD)</a:t>
            </a:r>
            <a:endParaRPr b="0" i="0" sz="1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ile:Logo of IIT Bhilai.png - Wikimedia Commons" id="100" name="Google Shape;1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2715" y="1781055"/>
            <a:ext cx="1614487" cy="1662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1245786" y="3633123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IIT-Bhilai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IT Delhi - Wikipedia"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342" y="1714702"/>
            <a:ext cx="1794819" cy="179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4153613" y="3633107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IIT-Delhi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International Telecommunication Union - Wikipedia" id="104" name="Google Shape;10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7740" y="1506128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6828840" y="3633107"/>
            <a:ext cx="14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ITU</a:t>
            </a:r>
            <a:endParaRPr b="1" i="0" sz="1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322773" y="5473110"/>
            <a:ext cx="9072000" cy="0"/>
          </a:xfrm>
          <a:prstGeom prst="straightConnector1">
            <a:avLst/>
          </a:prstGeom>
          <a:noFill/>
          <a:ln cap="flat" cmpd="sng" w="9525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c58e6d441_1_1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What is crumpling</a:t>
            </a:r>
            <a:r>
              <a:rPr b="0" i="0" lang="en-IN" sz="3000" u="none" cap="none" strike="noStrike">
                <a:solidFill>
                  <a:srgbClr val="233A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48" name="Google Shape;248;g19c58e6d441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9c58e6d441_1_1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9c58e6d441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950" y="1676900"/>
            <a:ext cx="11745975" cy="47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9c58e6d441_1_2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9c58e6d441_1_25"/>
          <p:cNvSpPr txBox="1"/>
          <p:nvPr/>
        </p:nvSpPr>
        <p:spPr>
          <a:xfrm>
            <a:off x="2165472" y="66825"/>
            <a:ext cx="7229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Problem Statement -2: Object Detection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g19c58e6d441_1_25"/>
          <p:cNvGrpSpPr/>
          <p:nvPr/>
        </p:nvGrpSpPr>
        <p:grpSpPr>
          <a:xfrm>
            <a:off x="384376" y="1512911"/>
            <a:ext cx="11360103" cy="5189124"/>
            <a:chOff x="1881963" y="2293477"/>
            <a:chExt cx="5667300" cy="3012204"/>
          </a:xfrm>
        </p:grpSpPr>
        <p:sp>
          <p:nvSpPr>
            <p:cNvPr id="258" name="Google Shape;258;g19c58e6d441_1_25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g19c58e6d441_1_25"/>
            <p:cNvSpPr/>
            <p:nvPr/>
          </p:nvSpPr>
          <p:spPr>
            <a:xfrm>
              <a:off x="2339161" y="2293477"/>
              <a:ext cx="3080400" cy="50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g19c58e6d441_1_25"/>
          <p:cNvSpPr txBox="1"/>
          <p:nvPr/>
        </p:nvSpPr>
        <p:spPr>
          <a:xfrm>
            <a:off x="1347543" y="1724767"/>
            <a:ext cx="62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 : 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9c58e6d441_1_25"/>
          <p:cNvSpPr txBox="1"/>
          <p:nvPr/>
        </p:nvSpPr>
        <p:spPr>
          <a:xfrm>
            <a:off x="946502" y="2592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object is currently held by an Allegro hand.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9c58e6d441_1_25"/>
          <p:cNvSpPr txBox="1"/>
          <p:nvPr/>
        </p:nvSpPr>
        <p:spPr>
          <a:xfrm>
            <a:off x="954528" y="30329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aim is to predict the shape of the object from 13 different shapes using an ML model.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85" y="2985704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265" name="Google Shape;265;g19c58e6d441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3595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9c58e6d441_1_25"/>
          <p:cNvSpPr txBox="1"/>
          <p:nvPr/>
        </p:nvSpPr>
        <p:spPr>
          <a:xfrm>
            <a:off x="1098902" y="3658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9c58e6d441_1_25"/>
          <p:cNvSpPr txBox="1"/>
          <p:nvPr/>
        </p:nvSpPr>
        <p:spPr>
          <a:xfrm>
            <a:off x="1556102" y="4039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Force and angle made by the sixteen actuators of the allegro hand with the object.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39926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4449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9c58e6d441_1_25"/>
          <p:cNvSpPr txBox="1"/>
          <p:nvPr/>
        </p:nvSpPr>
        <p:spPr>
          <a:xfrm>
            <a:off x="1556102" y="4497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of the object.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271" name="Google Shape;271;g19c58e6d441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4738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9c58e6d441_1_25"/>
          <p:cNvSpPr txBox="1"/>
          <p:nvPr/>
        </p:nvSpPr>
        <p:spPr>
          <a:xfrm>
            <a:off x="1098902" y="4801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9c58e6d441_1_25"/>
          <p:cNvSpPr txBox="1"/>
          <p:nvPr/>
        </p:nvSpPr>
        <p:spPr>
          <a:xfrm>
            <a:off x="1556102" y="5182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 of the object which is being held.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1356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9c58e6d441_1_25"/>
          <p:cNvSpPr txBox="1"/>
          <p:nvPr/>
        </p:nvSpPr>
        <p:spPr>
          <a:xfrm>
            <a:off x="1556102" y="5563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shape of the object could be a sphere, cube, or cuboid with different dimensions.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19c58e6d441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516605"/>
            <a:ext cx="314325" cy="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c58e6d441_1_53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Shape Detection of Cube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82" name="Google Shape;282;g19c58e6d441_1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9c58e6d441_1_53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9c58e6d441_1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700" y="1654350"/>
            <a:ext cx="11099149" cy="47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c58e6d441_1_6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Shape Detection of Sphere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90" name="Google Shape;290;g19c58e6d441_1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9c58e6d441_1_6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19c58e6d441_1_60"/>
          <p:cNvPicPr preferRelativeResize="0"/>
          <p:nvPr/>
        </p:nvPicPr>
        <p:blipFill rotWithShape="1">
          <a:blip r:embed="rId5">
            <a:alphaModFix/>
          </a:blip>
          <a:srcRect b="13568" l="0" r="0" t="0"/>
          <a:stretch/>
        </p:blipFill>
        <p:spPr>
          <a:xfrm>
            <a:off x="0" y="1235550"/>
            <a:ext cx="12192000" cy="562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58e6d441_1_7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9c58e6d441_1_7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299" name="Google Shape;299;g19c58e6d441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54" y="15379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9c58e6d441_1_77"/>
          <p:cNvSpPr txBox="1"/>
          <p:nvPr/>
        </p:nvSpPr>
        <p:spPr>
          <a:xfrm>
            <a:off x="870302" y="1601425"/>
            <a:ext cx="10561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I: (Slip Detection and Force Estimation)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9c58e6d441_1_77"/>
          <p:cNvSpPr txBox="1"/>
          <p:nvPr/>
        </p:nvSpPr>
        <p:spPr>
          <a:xfrm>
            <a:off x="1327502" y="19824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Timestamp data was given to predict slip and crumple.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19c58e6d441_1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464" y="19352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9c58e6d441_1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0000" y="2987225"/>
            <a:ext cx="8256675" cy="28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c58e6d441_1_10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9c58e6d441_1_10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Experimental Methodologies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19c58e6d441_1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474" y="1453875"/>
            <a:ext cx="5013852" cy="175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9c58e6d441_1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8438" y="3562892"/>
            <a:ext cx="3382734" cy="300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9c58e6d441_1_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350" y="1453875"/>
            <a:ext cx="5515022" cy="5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c58e6d441_1_9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19c58e6d441_1_9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Space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9" name="Google Shape;319;g19c58e6d441_1_90"/>
          <p:cNvGraphicFramePr/>
          <p:nvPr/>
        </p:nvGraphicFramePr>
        <p:xfrm>
          <a:off x="2104775" y="212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{2E9D1DD4-6D18-451D-BB6E-83F5EA1E45E3}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Framework used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Pytorch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Learning rate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0.02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Optimizer 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Adam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Loss Function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Cross Entropy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Momentum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0.02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Model Type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Deep Neural Network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Epochs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100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233A44"/>
                          </a:solidFill>
                        </a:rPr>
                        <a:t>Validation Split </a:t>
                      </a:r>
                      <a:endParaRPr b="1"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233A44"/>
                          </a:solidFill>
                        </a:rPr>
                        <a:t>0.16 percent of whole data</a:t>
                      </a:r>
                      <a:endParaRPr sz="1500" u="none" cap="none" strike="noStrike">
                        <a:solidFill>
                          <a:srgbClr val="233A4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IN" sz="1200" u="none" cap="none" strike="noStrike">
                          <a:solidFill>
                            <a:srgbClr val="FFFFFF"/>
                          </a:solidFill>
                        </a:rPr>
                        <a:t>Batch Size 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FFFFFF"/>
                          </a:solidFill>
                        </a:rPr>
                        <a:t>2048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c58e6d441_1_109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9c58e6d441_1_109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6" name="Google Shape;326;g19c58e6d441_1_109"/>
          <p:cNvGraphicFramePr/>
          <p:nvPr/>
        </p:nvGraphicFramePr>
        <p:xfrm>
          <a:off x="2114525" y="222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{2D137652-9E3F-47CE-890F-33DD83E4A76A}</a:tableStyleId>
              </a:tblPr>
              <a:tblGrid>
                <a:gridCol w="1971325"/>
                <a:gridCol w="1497025"/>
                <a:gridCol w="1452325"/>
                <a:gridCol w="1441925"/>
                <a:gridCol w="1087900"/>
              </a:tblGrid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6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DNN(10 layers)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DNN(50 layers)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b="1" sz="15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93.2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86.2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 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89.4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93.7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90.1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9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0.13521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0.26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0.22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</a:t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c58e6d441_1_12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9c58e6d441_1_12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- Problem statement II: (Object Detection)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19c58e6d441_1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50" y="1991075"/>
            <a:ext cx="10987251" cy="4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c58e6d441_1_127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9c58e6d441_1_127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Experimental Methodologies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g19c58e6d441_1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5250" y="4761337"/>
            <a:ext cx="7068376" cy="166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9c58e6d441_1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3105" y="1705175"/>
            <a:ext cx="6816127" cy="28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"/>
          <p:cNvGrpSpPr/>
          <p:nvPr/>
        </p:nvGrpSpPr>
        <p:grpSpPr>
          <a:xfrm>
            <a:off x="415703" y="1536707"/>
            <a:ext cx="11360103" cy="4942441"/>
            <a:chOff x="1881963" y="2293467"/>
            <a:chExt cx="5667300" cy="3012214"/>
          </a:xfrm>
        </p:grpSpPr>
        <p:sp>
          <p:nvSpPr>
            <p:cNvPr id="114" name="Google Shape;114;p4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339160" y="2293467"/>
              <a:ext cx="847800" cy="454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4"/>
          <p:cNvSpPr txBox="1"/>
          <p:nvPr/>
        </p:nvSpPr>
        <p:spPr>
          <a:xfrm>
            <a:off x="1343525" y="1664350"/>
            <a:ext cx="17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989" y="304175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007" y="3533977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217905" y="3041761"/>
            <a:ext cx="76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Closed Loop Control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1265595" y="3533982"/>
            <a:ext cx="764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 Surgery, Remote area installation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3625" y="2293150"/>
            <a:ext cx="6644977" cy="35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150" y="4226049"/>
            <a:ext cx="1803050" cy="19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7">
            <a:alphaModFix/>
          </a:blip>
          <a:srcRect b="6277" l="9934" r="6864" t="10354"/>
          <a:stretch/>
        </p:blipFill>
        <p:spPr>
          <a:xfrm>
            <a:off x="2997650" y="4226050"/>
            <a:ext cx="1894550" cy="20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844075" y="6109300"/>
            <a:ext cx="1365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IN" sz="1200" u="none" cap="none" strike="noStrik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Haptic Glove</a:t>
            </a:r>
            <a:endParaRPr b="1" i="0" sz="1200" u="none" cap="none" strike="noStrik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371075" y="6109292"/>
            <a:ext cx="5843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IN" sz="1200" u="none" cap="none" strike="noStrike">
                <a:solidFill>
                  <a:srgbClr val="5B0F00"/>
                </a:solidFill>
                <a:latin typeface="Arial"/>
                <a:ea typeface="Arial"/>
                <a:cs typeface="Arial"/>
                <a:sym typeface="Arial"/>
              </a:rPr>
              <a:t>Robotic hand</a:t>
            </a:r>
            <a:endParaRPr b="1" i="0" sz="1200" u="none" cap="none" strike="noStrik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c58e6d441_1_11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9c58e6d441_1_115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Space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g19c58e6d441_1_115"/>
          <p:cNvGraphicFramePr/>
          <p:nvPr/>
        </p:nvGraphicFramePr>
        <p:xfrm>
          <a:off x="2246900" y="208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{2E9D1DD4-6D18-451D-BB6E-83F5EA1E45E3}</a:tableStyleId>
              </a:tblPr>
              <a:tblGrid>
                <a:gridCol w="3619500"/>
                <a:gridCol w="3619500"/>
              </a:tblGrid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434343"/>
                          </a:solidFill>
                        </a:rPr>
                        <a:t>Framework used </a:t>
                      </a:r>
                      <a:endParaRPr b="1"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434343"/>
                          </a:solidFill>
                        </a:rPr>
                        <a:t>Pytorch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>
                          <a:solidFill>
                            <a:srgbClr val="434343"/>
                          </a:solidFill>
                        </a:rPr>
                        <a:t>Learning rate</a:t>
                      </a:r>
                      <a:endParaRPr b="1"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solidFill>
                            <a:srgbClr val="43434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0.002</a:t>
                      </a:r>
                      <a:endParaRPr sz="15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Optimizer 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Adam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Loss Function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Cross Entropy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Momentum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0.02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Model Type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/>
                        <a:t>Deep Neural Network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Epochs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IN" sz="1500" u="none" cap="none" strike="noStrike"/>
                        <a:t>Validation Split </a:t>
                      </a:r>
                      <a:endParaRPr b="1"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IN" sz="1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 Fold validation</a:t>
                      </a:r>
                      <a:endParaRPr sz="15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IN" sz="1200" u="none" cap="none" strike="noStrike">
                          <a:solidFill>
                            <a:srgbClr val="FFFFFF"/>
                          </a:solidFill>
                        </a:rPr>
                        <a:t>Batch Size 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FFFFFF"/>
                          </a:solidFill>
                        </a:rPr>
                        <a:t>2048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c58e6d441_1_14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9c58e6d441_1_14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Comparison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5" name="Google Shape;355;g19c58e6d441_1_140"/>
          <p:cNvGraphicFramePr/>
          <p:nvPr/>
        </p:nvGraphicFramePr>
        <p:xfrm>
          <a:off x="2357438" y="22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{2D137652-9E3F-47CE-890F-33DD83E4A76A}</a:tableStyleId>
              </a:tblPr>
              <a:tblGrid>
                <a:gridCol w="2014125"/>
                <a:gridCol w="1619200"/>
                <a:gridCol w="1412800"/>
                <a:gridCol w="1552400"/>
                <a:gridCol w="995925"/>
              </a:tblGrid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Models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Model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DNN(15 layers)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DNN(10 layers)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solidFill>
                            <a:srgbClr val="5B0F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LSTM</a:t>
                      </a:r>
                      <a:endParaRPr b="1" sz="1700" u="none" cap="none" strike="noStrike">
                        <a:solidFill>
                          <a:srgbClr val="5B0F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accuracy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99.7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98.9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94.6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Accuracy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99.2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95.4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91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IN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0.019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0.024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IN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c58e6d441_1_134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9c58e6d441_1_134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Graph: (Object Detection)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19c58e6d441_1_134"/>
          <p:cNvPicPr preferRelativeResize="0"/>
          <p:nvPr/>
        </p:nvPicPr>
        <p:blipFill rotWithShape="1">
          <a:blip r:embed="rId4">
            <a:alphaModFix/>
          </a:blip>
          <a:srcRect b="32470" l="0" r="0" t="29803"/>
          <a:stretch/>
        </p:blipFill>
        <p:spPr>
          <a:xfrm>
            <a:off x="2369800" y="2197925"/>
            <a:ext cx="7547249" cy="3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c58e6d441_1_14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19c58e6d441_1_14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Graph: (Slip Detection and Force Estimation) 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g19c58e6d441_1_146"/>
          <p:cNvPicPr preferRelativeResize="0"/>
          <p:nvPr/>
        </p:nvPicPr>
        <p:blipFill rotWithShape="1">
          <a:blip r:embed="rId4">
            <a:alphaModFix/>
          </a:blip>
          <a:srcRect b="23758" l="0" r="0" t="23063"/>
          <a:stretch/>
        </p:blipFill>
        <p:spPr>
          <a:xfrm>
            <a:off x="2111300" y="1919188"/>
            <a:ext cx="7999647" cy="42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Use of 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Haptics </a:t>
            </a:r>
            <a:r>
              <a:rPr b="1" lang="en-IN" sz="3700">
                <a:solidFill>
                  <a:schemeClr val="lt1"/>
                </a:solidFill>
              </a:rPr>
              <a:t>T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echnology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290763" y="1530850"/>
            <a:ext cx="8796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Tele Surgery</a:t>
            </a: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N" sz="1600">
                <a:solidFill>
                  <a:schemeClr val="dk1"/>
                </a:solidFill>
              </a:rPr>
              <a:t>using </a:t>
            </a: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operating </a:t>
            </a: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 hand remotely is increasing.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5B0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624" y="1487759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888625" y="5996850"/>
            <a:ext cx="1008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5B0F00"/>
                </a:solidFill>
              </a:rPr>
              <a:t>But Achieving human level robustness has long been a challenging problem in the robotic community.</a:t>
            </a:r>
            <a:endParaRPr/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550" y="1888675"/>
            <a:ext cx="6961350" cy="4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b39a0a474_1_663"/>
          <p:cNvSpPr/>
          <p:nvPr/>
        </p:nvSpPr>
        <p:spPr>
          <a:xfrm>
            <a:off x="101996" y="13265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9b39a0a474_1_663"/>
          <p:cNvSpPr txBox="1"/>
          <p:nvPr/>
        </p:nvSpPr>
        <p:spPr>
          <a:xfrm>
            <a:off x="236391" y="198415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Issues in Closed Loop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9b39a0a474_1_663"/>
          <p:cNvSpPr txBox="1"/>
          <p:nvPr/>
        </p:nvSpPr>
        <p:spPr>
          <a:xfrm>
            <a:off x="955479" y="1698029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High-Latency in the loop.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650" y="1759525"/>
            <a:ext cx="247825" cy="3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9b39a0a474_1_663"/>
          <p:cNvSpPr txBox="1"/>
          <p:nvPr/>
        </p:nvSpPr>
        <p:spPr>
          <a:xfrm>
            <a:off x="939388" y="2151196"/>
            <a:ext cx="8178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a proficient operator.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9b39a0a474_1_663"/>
          <p:cNvSpPr txBox="1"/>
          <p:nvPr/>
        </p:nvSpPr>
        <p:spPr>
          <a:xfrm>
            <a:off x="955480" y="2573496"/>
            <a:ext cx="11748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I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and crumple detection.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19b39a0a474_1_663" title="Haptics_Video (1)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6000" y="1759525"/>
            <a:ext cx="4758325" cy="45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9b39a0a474_1_663" title="My Video.mp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3575" y="3172575"/>
            <a:ext cx="6149024" cy="34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650" y="2178150"/>
            <a:ext cx="247825" cy="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9b39a0a474_1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650" y="2597887"/>
            <a:ext cx="247825" cy="3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204716" y="163776"/>
            <a:ext cx="11719214" cy="750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5"/>
          <p:cNvGrpSpPr/>
          <p:nvPr/>
        </p:nvGrpSpPr>
        <p:grpSpPr>
          <a:xfrm>
            <a:off x="416069" y="1358922"/>
            <a:ext cx="12402594" cy="2555353"/>
            <a:chOff x="416069" y="1358922"/>
            <a:chExt cx="12402594" cy="2555353"/>
          </a:xfrm>
        </p:grpSpPr>
        <p:grpSp>
          <p:nvGrpSpPr>
            <p:cNvPr id="157" name="Google Shape;157;p5"/>
            <p:cNvGrpSpPr/>
            <p:nvPr/>
          </p:nvGrpSpPr>
          <p:grpSpPr>
            <a:xfrm>
              <a:off x="416069" y="1358922"/>
              <a:ext cx="11359862" cy="2555353"/>
              <a:chOff x="1881963" y="2291459"/>
              <a:chExt cx="5667153" cy="3014188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1881963" y="2541181"/>
                <a:ext cx="5667153" cy="276446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2362655" y="2291459"/>
                <a:ext cx="3669547" cy="56633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" name="Google Shape;160;p5"/>
            <p:cNvSpPr txBox="1"/>
            <p:nvPr/>
          </p:nvSpPr>
          <p:spPr>
            <a:xfrm>
              <a:off x="1620255" y="1389507"/>
              <a:ext cx="7643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 - I: (Slip Detection &amp; Force Estimation)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61" name="Google Shape;16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954" y="1885869"/>
              <a:ext cx="509416" cy="509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"/>
            <p:cNvSpPr txBox="1"/>
            <p:nvPr/>
          </p:nvSpPr>
          <p:spPr>
            <a:xfrm>
              <a:off x="1114932" y="1942957"/>
              <a:ext cx="10677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Overall this task requires an estimation of the force to be applied on the object for a successful grasp</a:t>
              </a:r>
              <a:r>
                <a:rPr b="1" lang="en-IN" sz="1800">
                  <a:solidFill>
                    <a:schemeClr val="dk1"/>
                  </a:solidFill>
                </a:rPr>
                <a:t> in a latency aware closed loop.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63" name="Google Shape;16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5954" y="2528573"/>
              <a:ext cx="509416" cy="509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 txBox="1"/>
            <p:nvPr/>
          </p:nvSpPr>
          <p:spPr>
            <a:xfrm>
              <a:off x="1114907" y="2598629"/>
              <a:ext cx="1067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Leverage latency-aware learning technique to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 txBox="1"/>
            <p:nvPr/>
          </p:nvSpPr>
          <p:spPr>
            <a:xfrm>
              <a:off x="2133600" y="2920651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if the object is about to slip.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2141622" y="3393891"/>
              <a:ext cx="106770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IN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if the object is about to crumple.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" name="Google Shape;16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7881" y="3379166"/>
              <a:ext cx="314325" cy="40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52645" y="2920651"/>
              <a:ext cx="314325" cy="400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5"/>
          <p:cNvGrpSpPr/>
          <p:nvPr/>
        </p:nvGrpSpPr>
        <p:grpSpPr>
          <a:xfrm>
            <a:off x="424093" y="3989478"/>
            <a:ext cx="11479807" cy="2219611"/>
            <a:chOff x="416069" y="1271221"/>
            <a:chExt cx="11479807" cy="2929020"/>
          </a:xfrm>
        </p:grpSpPr>
        <p:grpSp>
          <p:nvGrpSpPr>
            <p:cNvPr id="170" name="Google Shape;170;p5"/>
            <p:cNvGrpSpPr/>
            <p:nvPr/>
          </p:nvGrpSpPr>
          <p:grpSpPr>
            <a:xfrm>
              <a:off x="416069" y="1358922"/>
              <a:ext cx="11359862" cy="2555353"/>
              <a:chOff x="1881963" y="2291459"/>
              <a:chExt cx="5667153" cy="3014188"/>
            </a:xfrm>
          </p:grpSpPr>
          <p:sp>
            <p:nvSpPr>
              <p:cNvPr id="171" name="Google Shape;171;p5"/>
              <p:cNvSpPr/>
              <p:nvPr/>
            </p:nvSpPr>
            <p:spPr>
              <a:xfrm>
                <a:off x="1881963" y="2541181"/>
                <a:ext cx="5667153" cy="276446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362655" y="2291459"/>
                <a:ext cx="3669547" cy="566338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" name="Google Shape;173;p5"/>
            <p:cNvSpPr txBox="1"/>
            <p:nvPr/>
          </p:nvSpPr>
          <p:spPr>
            <a:xfrm>
              <a:off x="1620255" y="1271221"/>
              <a:ext cx="76434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I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Statement - II: (Object Detection)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74" name="Google Shape;17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501" y="2120753"/>
              <a:ext cx="509425" cy="62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5"/>
            <p:cNvSpPr txBox="1"/>
            <p:nvPr/>
          </p:nvSpPr>
          <p:spPr>
            <a:xfrm>
              <a:off x="1056651" y="2043420"/>
              <a:ext cx="9998100" cy="11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Robotic Hand records its current states (in the form of angular configuration and forces exerted</a:t>
              </a:r>
              <a:r>
                <a:rPr b="1" lang="en-IN" sz="1700">
                  <a:solidFill>
                    <a:schemeClr val="dk1"/>
                  </a:solidFill>
                </a:rPr>
                <a:t> </a:t>
              </a: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its joints).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eck" id="176" name="Google Shape;17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501" y="3022144"/>
              <a:ext cx="509425" cy="62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5"/>
            <p:cNvSpPr txBox="1"/>
            <p:nvPr/>
          </p:nvSpPr>
          <p:spPr>
            <a:xfrm>
              <a:off x="1036776" y="3022141"/>
              <a:ext cx="10859100" cy="11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this modalit</a:t>
              </a:r>
              <a:r>
                <a:rPr b="1" lang="en-IN" sz="1700">
                  <a:solidFill>
                    <a:schemeClr val="dk1"/>
                  </a:solidFill>
                </a:rPr>
                <a:t>ies</a:t>
              </a:r>
              <a:r>
                <a:rPr b="1" i="0" lang="en-IN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detect the shape of the object</a:t>
              </a:r>
              <a:r>
                <a:rPr b="1" lang="en-IN" sz="1700">
                  <a:solidFill>
                    <a:schemeClr val="dk1"/>
                  </a:solidFill>
                </a:rPr>
                <a:t> so that the object can be grasped quickly making the feedback of the robotic arm </a:t>
              </a:r>
              <a:r>
                <a:rPr b="1" lang="en-IN" sz="1600">
                  <a:solidFill>
                    <a:schemeClr val="dk1"/>
                  </a:solidFill>
                </a:rPr>
                <a:t>processed</a:t>
              </a:r>
              <a:r>
                <a:rPr b="1" lang="en-IN" sz="1700">
                  <a:solidFill>
                    <a:schemeClr val="dk1"/>
                  </a:solidFill>
                </a:rPr>
                <a:t> faster and </a:t>
              </a:r>
              <a:r>
                <a:rPr b="1" lang="en-IN" sz="1600">
                  <a:solidFill>
                    <a:schemeClr val="dk1"/>
                  </a:solidFill>
                </a:rPr>
                <a:t>making</a:t>
              </a:r>
              <a:r>
                <a:rPr b="1" lang="en-IN" sz="1700">
                  <a:solidFill>
                    <a:schemeClr val="dk1"/>
                  </a:solidFill>
                </a:rPr>
                <a:t> the closed loop lag </a:t>
              </a:r>
              <a:r>
                <a:rPr b="1" lang="en-IN" sz="1600">
                  <a:solidFill>
                    <a:schemeClr val="dk1"/>
                  </a:solidFill>
                </a:rPr>
                <a:t>free</a:t>
              </a:r>
              <a:r>
                <a:rPr b="1" lang="en-IN" sz="1700">
                  <a:solidFill>
                    <a:schemeClr val="dk1"/>
                  </a:solidFill>
                </a:rPr>
                <a:t> due to low latency.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7048" y="599246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 txBox="1"/>
          <p:nvPr/>
        </p:nvSpPr>
        <p:spPr>
          <a:xfrm>
            <a:off x="1478906" y="6128207"/>
            <a:ext cx="1067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future we will apply the appropriate control to prevent the slip in a latency a</a:t>
            </a:r>
            <a:r>
              <a:rPr b="1" lang="en-IN" sz="1800">
                <a:solidFill>
                  <a:schemeClr val="dk1"/>
                </a:solidFill>
              </a:rPr>
              <a:t>ware manner</a:t>
            </a:r>
            <a:r>
              <a:rPr b="1" i="0" lang="en-I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b39a0a474_1_406"/>
          <p:cNvSpPr/>
          <p:nvPr/>
        </p:nvSpPr>
        <p:spPr>
          <a:xfrm>
            <a:off x="70333" y="1322390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85" name="Google Shape;185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1502664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9b39a0a474_1_40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lang="en-IN" sz="3700">
                <a:solidFill>
                  <a:schemeClr val="lt1"/>
                </a:solidFill>
              </a:rPr>
              <a:t>Existing Approaches</a:t>
            </a: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2265390"/>
            <a:ext cx="637032" cy="63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9b39a0a474_1_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023" y="2862977"/>
            <a:ext cx="637032" cy="637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9b39a0a474_1_406"/>
          <p:cNvSpPr txBox="1"/>
          <p:nvPr/>
        </p:nvSpPr>
        <p:spPr>
          <a:xfrm>
            <a:off x="1091053" y="1555450"/>
            <a:ext cx="967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Detection/Classification for grip control using a biomimetic tactile sensor</a:t>
            </a:r>
            <a:r>
              <a:rPr b="1" lang="en-IN" sz="1600">
                <a:solidFill>
                  <a:schemeClr val="dk1"/>
                </a:solidFill>
              </a:rPr>
              <a:t> which 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calculates friction coefficient from </a:t>
            </a:r>
            <a:r>
              <a:rPr b="1" lang="en-IN" sz="1600">
                <a:solidFill>
                  <a:schemeClr val="dk1"/>
                </a:solidFill>
              </a:rPr>
              <a:t>micro vibration</a:t>
            </a:r>
            <a:r>
              <a:rPr b="1" lang="en-IN" sz="1600">
                <a:solidFill>
                  <a:schemeClr val="dk1"/>
                </a:solidFill>
              </a:rPr>
              <a:t>.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9b39a0a474_1_406"/>
          <p:cNvSpPr txBox="1"/>
          <p:nvPr/>
        </p:nvSpPr>
        <p:spPr>
          <a:xfrm>
            <a:off x="1091053" y="2414550"/>
            <a:ext cx="96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Detection with Combined Tactile and Visual Information.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9b39a0a474_1_406"/>
          <p:cNvSpPr txBox="1"/>
          <p:nvPr/>
        </p:nvSpPr>
        <p:spPr>
          <a:xfrm>
            <a:off x="1091053" y="3028125"/>
            <a:ext cx="96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Slip Detection with Combined Inertial(accelerometers) and Visual Information.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19b39a0a474_1_4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2761" y="1464250"/>
            <a:ext cx="1859989" cy="25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9b39a0a474_1_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6250" y="4353775"/>
            <a:ext cx="3322550" cy="228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194" name="Google Shape;194;g19b39a0a474_1_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7179" y="3785686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9b39a0a474_1_406"/>
          <p:cNvSpPr txBox="1"/>
          <p:nvPr/>
        </p:nvSpPr>
        <p:spPr>
          <a:xfrm>
            <a:off x="1319275" y="3856400"/>
            <a:ext cx="78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Our approach only uses actuators informations which has some  advantages: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9b39a0a474_1_406"/>
          <p:cNvSpPr txBox="1"/>
          <p:nvPr/>
        </p:nvSpPr>
        <p:spPr>
          <a:xfrm>
            <a:off x="1319275" y="4353775"/>
            <a:ext cx="707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Faster processing of feedbacks which reduces latency in closed loop  as visual information takes time to process increasing latency.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9b39a0a474_1_406"/>
          <p:cNvSpPr txBox="1"/>
          <p:nvPr/>
        </p:nvSpPr>
        <p:spPr>
          <a:xfrm>
            <a:off x="1319275" y="5080538"/>
            <a:ext cx="680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Visual information may be incorrect for certain angle in the robotic arm at and it does not provide information about change in grip.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9b39a0a474_1_406"/>
          <p:cNvSpPr txBox="1"/>
          <p:nvPr/>
        </p:nvSpPr>
        <p:spPr>
          <a:xfrm>
            <a:off x="1319275" y="5807313"/>
            <a:ext cx="680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</a:rPr>
              <a:t>Biomimetic sensor and inertial sensor as </a:t>
            </a:r>
            <a:r>
              <a:rPr b="1" lang="en-IN" sz="1600">
                <a:solidFill>
                  <a:schemeClr val="dk1"/>
                </a:solidFill>
              </a:rPr>
              <a:t>individual</a:t>
            </a:r>
            <a:r>
              <a:rPr b="1" lang="en-IN" sz="1600">
                <a:solidFill>
                  <a:schemeClr val="dk1"/>
                </a:solidFill>
              </a:rPr>
              <a:t> do not yield good accuracy for sudden slips.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9b39a0a474_1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39" y="4491868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9b39a0a474_1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39" y="5225793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9b39a0a474_1_4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939" y="5884668"/>
            <a:ext cx="314325" cy="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b39a0a474_1_696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9b39a0a474_1_696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Solution in closed loop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19b39a0a474_1_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2275" y="1676900"/>
            <a:ext cx="8725200" cy="47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9b39a0a474_1_696"/>
          <p:cNvSpPr txBox="1"/>
          <p:nvPr/>
        </p:nvSpPr>
        <p:spPr>
          <a:xfrm>
            <a:off x="4036000" y="6192100"/>
            <a:ext cx="454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model can solve our problem.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39a0a474_1_705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9b39a0a474_1_705"/>
          <p:cNvSpPr txBox="1"/>
          <p:nvPr/>
        </p:nvSpPr>
        <p:spPr>
          <a:xfrm>
            <a:off x="641466" y="66815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Problem Statement -1: Slip Detection and Force Estimation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19b39a0a474_1_705"/>
          <p:cNvGrpSpPr/>
          <p:nvPr/>
        </p:nvGrpSpPr>
        <p:grpSpPr>
          <a:xfrm>
            <a:off x="384376" y="1512911"/>
            <a:ext cx="11360103" cy="5189124"/>
            <a:chOff x="1881963" y="2293477"/>
            <a:chExt cx="5667300" cy="3012204"/>
          </a:xfrm>
        </p:grpSpPr>
        <p:sp>
          <p:nvSpPr>
            <p:cNvPr id="217" name="Google Shape;217;g19b39a0a474_1_705"/>
            <p:cNvSpPr/>
            <p:nvPr/>
          </p:nvSpPr>
          <p:spPr>
            <a:xfrm>
              <a:off x="1881963" y="2541181"/>
              <a:ext cx="5667300" cy="27645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19b39a0a474_1_705"/>
            <p:cNvSpPr/>
            <p:nvPr/>
          </p:nvSpPr>
          <p:spPr>
            <a:xfrm>
              <a:off x="2339161" y="2293477"/>
              <a:ext cx="3080400" cy="50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g19b39a0a474_1_705"/>
          <p:cNvSpPr txBox="1"/>
          <p:nvPr/>
        </p:nvSpPr>
        <p:spPr>
          <a:xfrm>
            <a:off x="1347543" y="1724767"/>
            <a:ext cx="62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 : 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9b39a0a474_1_705"/>
          <p:cNvSpPr txBox="1"/>
          <p:nvPr/>
        </p:nvSpPr>
        <p:spPr>
          <a:xfrm>
            <a:off x="946502" y="2592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an object being held by an Allegro Hand. The object may tend to slip or crumple from the grip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4" y="2544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9b39a0a474_1_705"/>
          <p:cNvSpPr txBox="1"/>
          <p:nvPr/>
        </p:nvSpPr>
        <p:spPr>
          <a:xfrm>
            <a:off x="954528" y="30329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aim is to predict if the object is slipping and Crumpling using ML models.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85" y="2985704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" id="224" name="Google Shape;224;g19b39a0a474_1_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3595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9b39a0a474_1_705"/>
          <p:cNvSpPr txBox="1"/>
          <p:nvPr/>
        </p:nvSpPr>
        <p:spPr>
          <a:xfrm>
            <a:off x="1098902" y="3658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9b39a0a474_1_705"/>
          <p:cNvSpPr txBox="1"/>
          <p:nvPr/>
        </p:nvSpPr>
        <p:spPr>
          <a:xfrm>
            <a:off x="1556102" y="4039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Force and angle made by the sixteen actuators of the allegro hand with the object.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3992605"/>
            <a:ext cx="314325" cy="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4449805"/>
            <a:ext cx="314325" cy="4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9b39a0a474_1_705"/>
          <p:cNvSpPr txBox="1"/>
          <p:nvPr/>
        </p:nvSpPr>
        <p:spPr>
          <a:xfrm>
            <a:off x="1556102" y="44970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 and the shape of the object.</a:t>
            </a:r>
            <a:r>
              <a:rPr b="0" i="0" lang="en-I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" id="230" name="Google Shape;230;g19b39a0a474_1_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754" y="4738373"/>
            <a:ext cx="509416" cy="50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9b39a0a474_1_705"/>
          <p:cNvSpPr txBox="1"/>
          <p:nvPr/>
        </p:nvSpPr>
        <p:spPr>
          <a:xfrm>
            <a:off x="1098902" y="4801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9b39a0a474_1_705"/>
          <p:cNvSpPr txBox="1"/>
          <p:nvPr/>
        </p:nvSpPr>
        <p:spPr>
          <a:xfrm>
            <a:off x="1556102" y="5182825"/>
            <a:ext cx="105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 for slip and crumple.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9b39a0a474_1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064" y="5135605"/>
            <a:ext cx="314325" cy="40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" name="Google Shape;234;g19b39a0a474_1_705"/>
          <p:cNvGraphicFramePr/>
          <p:nvPr/>
        </p:nvGraphicFramePr>
        <p:xfrm>
          <a:off x="4694000" y="53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{2E9D1DD4-6D18-451D-BB6E-83F5EA1E45E3}</a:tableStyleId>
              </a:tblPr>
              <a:tblGrid>
                <a:gridCol w="915900"/>
                <a:gridCol w="557500"/>
                <a:gridCol w="514150"/>
              </a:tblGrid>
              <a:tr h="34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783F04"/>
                          </a:solidFill>
                        </a:rPr>
                        <a:t>Action</a:t>
                      </a:r>
                      <a:endParaRPr b="1" sz="1600" u="none" cap="none" strike="noStrike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783F04"/>
                          </a:solidFill>
                        </a:rPr>
                        <a:t>Yes</a:t>
                      </a:r>
                      <a:endParaRPr b="1" sz="1600" u="none" cap="none" strike="noStrike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IN" sz="1600" u="none" cap="none" strike="noStrike">
                          <a:solidFill>
                            <a:srgbClr val="783F04"/>
                          </a:solidFill>
                        </a:rPr>
                        <a:t>No</a:t>
                      </a:r>
                      <a:endParaRPr b="1" sz="1600" u="none" cap="none" strike="noStrike">
                        <a:solidFill>
                          <a:srgbClr val="783F0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Slip 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Crumple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1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cap="none" strike="noStrike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c58e6d441_1_0"/>
          <p:cNvSpPr txBox="1"/>
          <p:nvPr/>
        </p:nvSpPr>
        <p:spPr>
          <a:xfrm>
            <a:off x="204716" y="163776"/>
            <a:ext cx="11719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b="1" i="0" lang="en-IN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What is slipping ?</a:t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national Telecommunication Union - Wikipedia" id="240" name="Google Shape;240;g19c58e6d44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9236" y="1574353"/>
            <a:ext cx="1815585" cy="200340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9c58e6d441_1_0"/>
          <p:cNvSpPr/>
          <p:nvPr/>
        </p:nvSpPr>
        <p:spPr>
          <a:xfrm>
            <a:off x="101758" y="1322403"/>
            <a:ext cx="11988000" cy="5436000"/>
          </a:xfrm>
          <a:prstGeom prst="roundRect">
            <a:avLst>
              <a:gd fmla="val 87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8000" lIns="108000" spcFirstLastPara="1" rIns="108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19c58e6d441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725" y="1666475"/>
            <a:ext cx="11719201" cy="4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2022-10-25T04:41:41Z</dcterms:created>
  <dc:creator>debankagiri@gmail.com</dc:creator>
</cp:coreProperties>
</file>